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31" r:id="rId2"/>
    <p:sldId id="2854" r:id="rId3"/>
    <p:sldId id="2855" r:id="rId4"/>
    <p:sldId id="2856" r:id="rId5"/>
    <p:sldId id="2857" r:id="rId6"/>
  </p:sldIdLst>
  <p:sldSz cx="9144000" cy="5143500" type="screen16x9"/>
  <p:notesSz cx="9777413" cy="6646863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52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11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Problem Solving and Applications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D443467-1263-4882-F78C-CBAD53FB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D71171-A811-B2B1-9FA0-78EDC1C2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121698" cy="406395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ea"/>
                <a:sym typeface="+mn-lt"/>
              </a:rPr>
              <a:t>11. 1 Lab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FF2C8B7-6B03-5C4C-194D-427F98B390FB}"/>
              </a:ext>
            </a:extLst>
          </p:cNvPr>
          <p:cNvSpPr txBox="1"/>
          <p:nvPr/>
        </p:nvSpPr>
        <p:spPr>
          <a:xfrm>
            <a:off x="527824" y="771309"/>
            <a:ext cx="786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Practice Numerical Methods and Computational Techniques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A873358-698D-D1BA-D45D-1BDD4A0BB636}"/>
              </a:ext>
            </a:extLst>
          </p:cNvPr>
          <p:cNvSpPr txBox="1"/>
          <p:nvPr/>
        </p:nvSpPr>
        <p:spPr>
          <a:xfrm>
            <a:off x="527824" y="3026232"/>
            <a:ext cx="8251902" cy="1815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% Calculate definite integral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syms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x t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f1=1/(1+x^2); 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int(f1,-inf,inf) </a:t>
            </a:r>
          </a:p>
          <a:p>
            <a:r>
              <a:rPr lang="en-US" sz="1400" b="0" i="0" u="none" strike="noStrike" dirty="0">
                <a:solidFill>
                  <a:srgbClr val="008013"/>
                </a:solidFill>
                <a:effectLst/>
                <a:latin typeface="Menlo"/>
              </a:rPr>
              <a:t>% Solving differential equations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syms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y(x) z(x)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m =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dsolve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(diff(y)==3*y-2*z , diff(z)==2*y-z)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m.y</a:t>
            </a:r>
            <a:r>
              <a:rPr lang="en-US" sz="1400" dirty="0">
                <a:solidFill>
                  <a:srgbClr val="212121"/>
                </a:solidFill>
                <a:latin typeface="Menlo"/>
              </a:rPr>
              <a:t>   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m.z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99DCEDAB-DC2C-6FD1-B182-15D2F123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xmlns="" id="{E05A81C9-B105-892D-2424-0BC5A3AF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942" y="2597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9C87E2E-FFA2-F570-3A17-6C660C13E6AE}"/>
              </a:ext>
            </a:extLst>
          </p:cNvPr>
          <p:cNvSpPr txBox="1"/>
          <p:nvPr/>
        </p:nvSpPr>
        <p:spPr>
          <a:xfrm>
            <a:off x="541066" y="1204480"/>
            <a:ext cx="8192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following definite integral:</a:t>
            </a:r>
          </a:p>
          <a:p>
            <a:pPr marL="342900" indent="-342900">
              <a:buAutoNum type="arabicPeriod"/>
            </a:pP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Solve differential equations: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2"/>
              </a:solidFill>
            </a:endParaRPr>
          </a:p>
          <a:p>
            <a:endParaRPr lang="en-US" sz="16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xmlns="" id="{DC1DA147-92D9-4A72-2964-D641AF9A6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06881"/>
              </p:ext>
            </p:extLst>
          </p:nvPr>
        </p:nvGraphicFramePr>
        <p:xfrm>
          <a:off x="3616711" y="1955508"/>
          <a:ext cx="1037064" cy="93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914400" imgH="838200" progId="Equation.3">
                  <p:embed/>
                </p:oleObj>
              </mc:Choice>
              <mc:Fallback>
                <p:oleObj r:id="rId3" imgW="914400" imgH="838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11" y="1955508"/>
                        <a:ext cx="1037064" cy="93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1E16CF40-91B8-5477-9703-52AFDA5AB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1497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CF09F78C-6B8E-8AD3-3FF3-70B590632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050305"/>
              </p:ext>
            </p:extLst>
          </p:nvPr>
        </p:nvGraphicFramePr>
        <p:xfrm>
          <a:off x="4458722" y="1344218"/>
          <a:ext cx="826677" cy="516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5" imgW="596641" imgH="393529" progId="Equation.3">
                  <p:embed/>
                </p:oleObj>
              </mc:Choice>
              <mc:Fallback>
                <p:oleObj r:id="rId5" imgW="596641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722" y="1344218"/>
                        <a:ext cx="826677" cy="516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0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F65CE7-8454-A0DA-E043-886B39F8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7634A-6D7A-AAA0-6B3F-0DBA6B8E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2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4E064D4-B18F-963B-47DC-CFF1E84765CE}"/>
              </a:ext>
            </a:extLst>
          </p:cNvPr>
          <p:cNvSpPr txBox="1"/>
          <p:nvPr/>
        </p:nvSpPr>
        <p:spPr>
          <a:xfrm>
            <a:off x="639337" y="1294477"/>
            <a:ext cx="82519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Load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TemperatureData.mat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time to start at 0 in units of days.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 suitable nonlinear model.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an initial guess for the parameters.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a nonlinear regression.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&amp; validate the fitted model.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3021C0D-4C39-1AC2-EBAE-AC2EF5650C9C}"/>
              </a:ext>
            </a:extLst>
          </p:cNvPr>
          <p:cNvSpPr txBox="1"/>
          <p:nvPr/>
        </p:nvSpPr>
        <p:spPr>
          <a:xfrm>
            <a:off x="639337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practice data fitting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E1C376E-1497-7D83-8152-63F44B92866A}"/>
              </a:ext>
            </a:extLst>
          </p:cNvPr>
          <p:cNvSpPr txBox="1"/>
          <p:nvPr/>
        </p:nvSpPr>
        <p:spPr>
          <a:xfrm>
            <a:off x="639337" y="3509850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tempReg_template.mlx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tempReg.mlx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772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D692CB-13AB-8302-C917-822A57132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AF980E-39AD-470C-F2DE-37BECC20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3 Lab</a:t>
            </a:r>
            <a:r>
              <a:rPr lang="en-US" altLang="zh-CN" sz="2400" b="1" dirty="0">
                <a:solidFill>
                  <a:schemeClr val="tx2"/>
                </a:solidFill>
              </a:rPr>
              <a:t/>
            </a:r>
            <a:br>
              <a:rPr lang="en-US" altLang="zh-CN" sz="2400" b="1" dirty="0">
                <a:solidFill>
                  <a:schemeClr val="tx2"/>
                </a:solidFill>
              </a:rPr>
            </a:br>
            <a: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9656DD7-9588-9DA8-3BC5-749A8014243F}"/>
              </a:ext>
            </a:extLst>
          </p:cNvPr>
          <p:cNvSpPr txBox="1"/>
          <p:nvPr/>
        </p:nvSpPr>
        <p:spPr>
          <a:xfrm>
            <a:off x="561277" y="785200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Minimizing a mathematical function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08B216B-B5A4-AC93-037D-AEF710C53D62}"/>
              </a:ext>
            </a:extLst>
          </p:cNvPr>
          <p:cNvSpPr txBox="1"/>
          <p:nvPr/>
        </p:nvSpPr>
        <p:spPr>
          <a:xfrm>
            <a:off x="544899" y="4235289"/>
            <a:ext cx="8054202" cy="3385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simpleOptimTask.mlx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0A88FAE-2B3C-ADD9-16F8-34D7253CC21B}"/>
              </a:ext>
            </a:extLst>
          </p:cNvPr>
          <p:cNvSpPr txBox="1"/>
          <p:nvPr/>
        </p:nvSpPr>
        <p:spPr>
          <a:xfrm>
            <a:off x="561277" y="1186591"/>
            <a:ext cx="82519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this minimum optimization Task:</a:t>
            </a: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What is the objective function? What are the design variables? What are the constraints?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 Set up the problem in an Optimization Task.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 Visualize the objective function and constraints.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D57ED443-6AEA-0C6D-57F3-58F0444306B5}"/>
                  </a:ext>
                </a:extLst>
              </p:cNvPr>
              <p:cNvSpPr txBox="1"/>
              <p:nvPr/>
            </p:nvSpPr>
            <p:spPr>
              <a:xfrm>
                <a:off x="2343615" y="1678830"/>
                <a:ext cx="3626005" cy="1455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4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26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sz="14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kern="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7ED443-6AEA-0C6D-57F3-58F044430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15" y="1678830"/>
                <a:ext cx="3626005" cy="1455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0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5B5E26-BCC2-0E94-7320-07FF52EE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EC6B88-38DF-8BC8-55D9-3F3A1E1E9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5538"/>
            <a:ext cx="9069659" cy="406395"/>
          </a:xfrm>
        </p:spPr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11. 4 </a:t>
            </a:r>
            <a:r>
              <a:rPr lang="en-GB" sz="2400" dirty="0">
                <a:solidFill>
                  <a:srgbClr val="212121"/>
                </a:solidFill>
                <a:latin typeface="Helvetica" panose="020B0604020202020204" pitchFamily="34" charset="0"/>
                <a:sym typeface="+mn-lt"/>
              </a:rPr>
              <a:t>Lab</a:t>
            </a:r>
            <a: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sz="2400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8FC9B29-0935-A779-2D78-C577B2035DF6}"/>
              </a:ext>
            </a:extLst>
          </p:cNvPr>
          <p:cNvSpPr txBox="1"/>
          <p:nvPr/>
        </p:nvSpPr>
        <p:spPr>
          <a:xfrm>
            <a:off x="589911" y="1202727"/>
            <a:ext cx="8251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 in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corpBondData.mat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variables Coupon, YTM,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CurrentYield,and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RatingNum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a matrix. 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k-means to cluster the data into three groups using the cosine distance metric.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silhouette plot to evaluate the clustering.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grouped scatter plot with Coupon on the x-axis and YTM on the y-axis, grouped by the results of the k-means clustering.</a:t>
            </a:r>
          </a:p>
          <a:p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Bonus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Determine the optimal number of clusters by using the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evalclusters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function. Repeat steps 3-5.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F6B8A6D-B998-2233-F72F-B70E5261F4DF}"/>
              </a:ext>
            </a:extLst>
          </p:cNvPr>
          <p:cNvSpPr txBox="1"/>
          <p:nvPr/>
        </p:nvSpPr>
        <p:spPr>
          <a:xfrm>
            <a:off x="550127" y="864173"/>
            <a:ext cx="8727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Corporate Bonds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6F952FA-FD73-975D-6B5A-A74EF9195CFA}"/>
              </a:ext>
            </a:extLst>
          </p:cNvPr>
          <p:cNvSpPr txBox="1"/>
          <p:nvPr/>
        </p:nvSpPr>
        <p:spPr>
          <a:xfrm>
            <a:off x="639337" y="4085655"/>
            <a:ext cx="8153053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clusterBonds_template.mlx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clusterBonds.mlx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332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4930</TotalTime>
  <Words>293</Words>
  <Application>Microsoft Office PowerPoint</Application>
  <PresentationFormat>全屏显示(16:9)</PresentationFormat>
  <Paragraphs>60</Paragraphs>
  <Slides>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Menlo</vt:lpstr>
      <vt:lpstr>等线</vt:lpstr>
      <vt:lpstr>宋体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PPP</vt:lpstr>
      <vt:lpstr>Visio</vt:lpstr>
      <vt:lpstr>Equation.3</vt:lpstr>
      <vt:lpstr>MATLAB Fundamental Laboratory Handbook (MATLAB) </vt:lpstr>
      <vt:lpstr>11. 1 Lab</vt:lpstr>
      <vt:lpstr>11. 2 Lab </vt:lpstr>
      <vt:lpstr>11. 3 Lab   </vt:lpstr>
      <vt:lpstr>11. 4 Lab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995</cp:revision>
  <cp:lastPrinted>2020-10-12T18:10:00Z</cp:lastPrinted>
  <dcterms:created xsi:type="dcterms:W3CDTF">2014-03-23T18:36:00Z</dcterms:created>
  <dcterms:modified xsi:type="dcterms:W3CDTF">2025-11-11T03:33:12Z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